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398" r:id="rId3"/>
    <p:sldId id="257" r:id="rId4"/>
    <p:sldId id="414" r:id="rId5"/>
    <p:sldId id="382" r:id="rId6"/>
    <p:sldId id="383" r:id="rId7"/>
    <p:sldId id="384" r:id="rId8"/>
    <p:sldId id="338" r:id="rId9"/>
    <p:sldId id="339" r:id="rId10"/>
    <p:sldId id="394" r:id="rId11"/>
    <p:sldId id="395" r:id="rId12"/>
    <p:sldId id="337" r:id="rId13"/>
    <p:sldId id="396" r:id="rId14"/>
    <p:sldId id="380" r:id="rId15"/>
    <p:sldId id="393" r:id="rId16"/>
    <p:sldId id="367" r:id="rId17"/>
    <p:sldId id="385" r:id="rId18"/>
    <p:sldId id="386" r:id="rId19"/>
    <p:sldId id="387" r:id="rId20"/>
    <p:sldId id="388" r:id="rId21"/>
    <p:sldId id="389" r:id="rId22"/>
    <p:sldId id="348" r:id="rId23"/>
    <p:sldId id="349" r:id="rId24"/>
    <p:sldId id="350" r:id="rId25"/>
    <p:sldId id="412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83"/>
    <p:restoredTop sz="92756"/>
  </p:normalViewPr>
  <p:slideViewPr>
    <p:cSldViewPr snapToGrid="0" snapToObjects="1">
      <p:cViewPr>
        <p:scale>
          <a:sx n="108" d="100"/>
          <a:sy n="108" d="100"/>
        </p:scale>
        <p:origin x="1856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1" d="100"/>
          <a:sy n="71" d="100"/>
        </p:scale>
        <p:origin x="280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tiff>
</file>

<file path=ppt/media/image13.png>
</file>

<file path=ppt/media/image14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B95B46-FEB7-C04A-AFEB-1493C7859BFE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20F11E-7383-364D-B3B0-C26B23D84F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350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0F11E-7383-364D-B3B0-C26B23D84F9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53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239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40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73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036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24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82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6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267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00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16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135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795B2-79C8-2A47-A722-822879769C59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2CFAC-DDA5-9D4B-9FBE-8C4D0D49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97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bioinfoplanner2020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Protein interactions and binding site properties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Allegra Via</a:t>
            </a:r>
          </a:p>
        </p:txBody>
      </p:sp>
      <p:pic>
        <p:nvPicPr>
          <p:cNvPr id="4" name="Picture 3" descr="sapienza_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403" y="216397"/>
            <a:ext cx="861898" cy="10353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357" y="132649"/>
            <a:ext cx="1524000" cy="1524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484" y="5743543"/>
            <a:ext cx="1173817" cy="9655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57" y="5991596"/>
            <a:ext cx="4005072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304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593" y="1140073"/>
            <a:ext cx="5123152" cy="512315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086853" y="337575"/>
            <a:ext cx="2989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Binary interactions</a:t>
            </a:r>
          </a:p>
        </p:txBody>
      </p:sp>
    </p:spTree>
    <p:extLst>
      <p:ext uri="{BB962C8B-B14F-4D97-AF65-F5344CB8AC3E}">
        <p14:creationId xmlns:p14="http://schemas.microsoft.com/office/powerpoint/2010/main" val="2340488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427" y="988457"/>
            <a:ext cx="6303690" cy="48628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09337" y="5851303"/>
            <a:ext cx="72508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structural image of the protein-protein complex formed when Yersinia pestis </a:t>
            </a:r>
            <a:r>
              <a:rPr lang="en-US" dirty="0" err="1"/>
              <a:t>YpkA</a:t>
            </a:r>
            <a:r>
              <a:rPr lang="en-US" dirty="0"/>
              <a:t> (green and pink) binds to the Rac1 protein of the host cell (yellow and purple)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95860" y="385800"/>
            <a:ext cx="26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Protein complex</a:t>
            </a:r>
          </a:p>
        </p:txBody>
      </p:sp>
    </p:spTree>
    <p:extLst>
      <p:ext uri="{BB962C8B-B14F-4D97-AF65-F5344CB8AC3E}">
        <p14:creationId xmlns:p14="http://schemas.microsoft.com/office/powerpoint/2010/main" val="1925002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" y="6211669"/>
            <a:ext cx="91440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www.gauss-centre.eu</a:t>
            </a:r>
            <a:r>
              <a:rPr lang="en-US" dirty="0"/>
              <a:t>/gauss-</a:t>
            </a:r>
            <a:r>
              <a:rPr lang="en-US" dirty="0" err="1"/>
              <a:t>centre</a:t>
            </a:r>
            <a:r>
              <a:rPr lang="en-US" dirty="0"/>
              <a:t>/EN/Projects/</a:t>
            </a:r>
            <a:r>
              <a:rPr lang="en-US" dirty="0" err="1"/>
              <a:t>LifeSciences</a:t>
            </a:r>
            <a:r>
              <a:rPr lang="en-US" dirty="0"/>
              <a:t>/2014/</a:t>
            </a:r>
            <a:r>
              <a:rPr lang="en-US" dirty="0" err="1"/>
              <a:t>zacharias_crowded_enviroment.html?nn</a:t>
            </a:r>
            <a:r>
              <a:rPr lang="en-US" dirty="0"/>
              <a:t>=1361034</a:t>
            </a:r>
          </a:p>
        </p:txBody>
      </p:sp>
      <p:sp>
        <p:nvSpPr>
          <p:cNvPr id="5" name="Rectangle 4"/>
          <p:cNvSpPr/>
          <p:nvPr/>
        </p:nvSpPr>
        <p:spPr>
          <a:xfrm>
            <a:off x="113736" y="1504139"/>
            <a:ext cx="276760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Molecular dynamics simulation snapshot of a </a:t>
            </a:r>
            <a:r>
              <a:rPr lang="en-US" dirty="0" err="1"/>
              <a:t>colicin</a:t>
            </a:r>
            <a:r>
              <a:rPr lang="en-US" dirty="0"/>
              <a:t> E9 and Im9 protein solution (van der Waals presentation and individual colors for each protein) indicating multiple transient association events</a:t>
            </a:r>
          </a:p>
          <a:p>
            <a:r>
              <a:rPr lang="en-US" dirty="0"/>
              <a:t>Copyright: </a:t>
            </a:r>
            <a:r>
              <a:rPr lang="en-US" i="1" dirty="0"/>
              <a:t>© </a:t>
            </a:r>
            <a:r>
              <a:rPr lang="en-US" i="1" dirty="0" err="1"/>
              <a:t>Technische</a:t>
            </a:r>
            <a:r>
              <a:rPr lang="en-US" i="1" dirty="0"/>
              <a:t> </a:t>
            </a:r>
            <a:r>
              <a:rPr lang="en-US" i="1" dirty="0" err="1"/>
              <a:t>Universität</a:t>
            </a:r>
            <a:r>
              <a:rPr lang="en-US" i="1" dirty="0"/>
              <a:t> </a:t>
            </a:r>
            <a:r>
              <a:rPr lang="en-US" i="1" dirty="0" err="1"/>
              <a:t>München</a:t>
            </a:r>
            <a:r>
              <a:rPr lang="en-US" i="1" dirty="0"/>
              <a:t>, </a:t>
            </a:r>
            <a:r>
              <a:rPr lang="en-US" i="1" dirty="0" err="1"/>
              <a:t>Physik</a:t>
            </a:r>
            <a:r>
              <a:rPr lang="en-US" i="1" dirty="0"/>
              <a:t>-Department T38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032" y="163470"/>
            <a:ext cx="6210968" cy="614653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F07FF20-7082-0F4C-9BE4-9B785C0E7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665" y="-1466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Protein interaction interfaces</a:t>
            </a:r>
          </a:p>
        </p:txBody>
      </p:sp>
    </p:spTree>
    <p:extLst>
      <p:ext uri="{BB962C8B-B14F-4D97-AF65-F5344CB8AC3E}">
        <p14:creationId xmlns:p14="http://schemas.microsoft.com/office/powerpoint/2010/main" val="1638087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6400"/>
            <a:ext cx="9144000" cy="53099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32340" y="271617"/>
            <a:ext cx="6879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Protein interaction network:  hubs, non-hubs</a:t>
            </a:r>
          </a:p>
        </p:txBody>
      </p:sp>
    </p:spTree>
    <p:extLst>
      <p:ext uri="{BB962C8B-B14F-4D97-AF65-F5344CB8AC3E}">
        <p14:creationId xmlns:p14="http://schemas.microsoft.com/office/powerpoint/2010/main" val="3810613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4" y="17161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18011" y="10969"/>
            <a:ext cx="84566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 an organism, PPIs form a huge complex network known as an “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interactome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7544" y="6387839"/>
            <a:ext cx="6550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Any deregulation leads to a disease state or death</a:t>
            </a:r>
          </a:p>
        </p:txBody>
      </p:sp>
      <p:sp>
        <p:nvSpPr>
          <p:cNvPr id="10" name="Rectangle 9"/>
          <p:cNvSpPr/>
          <p:nvPr/>
        </p:nvSpPr>
        <p:spPr>
          <a:xfrm>
            <a:off x="214708" y="2104827"/>
            <a:ext cx="235774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Nearly 650,000 interactions regulate human life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4505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PPIs are at the basis of key cellular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Signal transduction/communication</a:t>
            </a:r>
          </a:p>
          <a:p>
            <a:r>
              <a:rPr lang="en-US" dirty="0"/>
              <a:t>Enzyme-mediated catalysis</a:t>
            </a:r>
          </a:p>
          <a:p>
            <a:r>
              <a:rPr lang="en-US" dirty="0"/>
              <a:t>Immune response</a:t>
            </a:r>
          </a:p>
          <a:p>
            <a:r>
              <a:rPr lang="en-US" dirty="0"/>
              <a:t>Cellular division</a:t>
            </a:r>
          </a:p>
          <a:p>
            <a:r>
              <a:rPr lang="en-US" dirty="0"/>
              <a:t>Programmed cell death</a:t>
            </a:r>
          </a:p>
          <a:p>
            <a:r>
              <a:rPr lang="en-US" dirty="0"/>
              <a:t>Cell-cell recognition</a:t>
            </a:r>
          </a:p>
          <a:p>
            <a:r>
              <a:rPr lang="en-US" dirty="0"/>
              <a:t>Viral action</a:t>
            </a:r>
          </a:p>
          <a:p>
            <a:r>
              <a:rPr lang="en-US" dirty="0"/>
              <a:t>Metabolic and genetic regulatory networks</a:t>
            </a:r>
          </a:p>
        </p:txBody>
      </p:sp>
    </p:spTree>
    <p:extLst>
      <p:ext uri="{BB962C8B-B14F-4D97-AF65-F5344CB8AC3E}">
        <p14:creationId xmlns:p14="http://schemas.microsoft.com/office/powerpoint/2010/main" val="1417228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Roles of ligands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Catalysis: substrate, products, cofactors</a:t>
            </a:r>
          </a:p>
          <a:p>
            <a:r>
              <a:rPr lang="en-US" dirty="0"/>
              <a:t>Regulation: ATP, hormones, etc.</a:t>
            </a:r>
          </a:p>
          <a:p>
            <a:r>
              <a:rPr lang="en-US" dirty="0"/>
              <a:t>Communication pathways: first or second messengers, downstream regulators</a:t>
            </a:r>
          </a:p>
          <a:p>
            <a:r>
              <a:rPr lang="en-US" dirty="0"/>
              <a:t>Protein trafficking: ligands serving as means by which organelles or other macromolecules are </a:t>
            </a:r>
            <a:r>
              <a:rPr lang="en-US" dirty="0" err="1"/>
              <a:t>recognised</a:t>
            </a:r>
            <a:r>
              <a:rPr lang="en-US" dirty="0"/>
              <a:t> by proteins</a:t>
            </a:r>
          </a:p>
          <a:p>
            <a:r>
              <a:rPr lang="en-US" dirty="0"/>
              <a:t>Prosthetic groups: </a:t>
            </a:r>
            <a:r>
              <a:rPr lang="en-US" dirty="0" err="1"/>
              <a:t>heme</a:t>
            </a:r>
            <a:r>
              <a:rPr lang="en-US" dirty="0"/>
              <a:t> group</a:t>
            </a:r>
          </a:p>
          <a:p>
            <a:r>
              <a:rPr lang="en-US" dirty="0"/>
              <a:t>Defense/offense: toxins</a:t>
            </a:r>
          </a:p>
        </p:txBody>
      </p:sp>
    </p:spTree>
    <p:extLst>
      <p:ext uri="{BB962C8B-B14F-4D97-AF65-F5344CB8AC3E}">
        <p14:creationId xmlns:p14="http://schemas.microsoft.com/office/powerpoint/2010/main" val="21419406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62997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/>
              <a:t>The reductionist approach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6921"/>
            <a:ext cx="9144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5622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513"/>
            <a:ext cx="8229600" cy="1143000"/>
          </a:xfrm>
        </p:spPr>
        <p:txBody>
          <a:bodyPr/>
          <a:lstStyle/>
          <a:p>
            <a:r>
              <a:rPr lang="en-US" dirty="0"/>
              <a:t>We can classify PPIs according to: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6513"/>
            <a:ext cx="8229600" cy="4525963"/>
          </a:xfrm>
        </p:spPr>
        <p:txBody>
          <a:bodyPr/>
          <a:lstStyle/>
          <a:p>
            <a:r>
              <a:rPr lang="en-US" u="sng" dirty="0"/>
              <a:t>Biological context</a:t>
            </a:r>
            <a:r>
              <a:rPr lang="en-US" dirty="0"/>
              <a:t>: enzyme-substrate, antibody-antigen, receptor-hormone/neurotransmitter</a:t>
            </a:r>
          </a:p>
          <a:p>
            <a:r>
              <a:rPr lang="en-US" u="sng" dirty="0"/>
              <a:t>Permanence of binding</a:t>
            </a:r>
            <a:r>
              <a:rPr lang="en-US" dirty="0"/>
              <a:t>: permanent-obligate </a:t>
            </a:r>
            <a:r>
              <a:rPr lang="en-US" dirty="0" err="1"/>
              <a:t>vs</a:t>
            </a:r>
            <a:r>
              <a:rPr lang="en-US" dirty="0"/>
              <a:t> transient</a:t>
            </a:r>
          </a:p>
          <a:p>
            <a:r>
              <a:rPr lang="en-US" u="sng" dirty="0"/>
              <a:t>Similarity of the binding partners</a:t>
            </a:r>
            <a:r>
              <a:rPr lang="en-US" dirty="0"/>
              <a:t>: homo </a:t>
            </a:r>
            <a:r>
              <a:rPr lang="en-US" dirty="0" err="1"/>
              <a:t>vs</a:t>
            </a:r>
            <a:r>
              <a:rPr lang="en-US" dirty="0"/>
              <a:t> hetero</a:t>
            </a:r>
          </a:p>
          <a:p>
            <a:r>
              <a:rPr lang="en-US" u="sng" dirty="0"/>
              <a:t>Number of binding partners</a:t>
            </a:r>
            <a:r>
              <a:rPr lang="en-US" dirty="0"/>
              <a:t>: hub, non-hub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3867" y="6126163"/>
            <a:ext cx="7633495" cy="5232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Some of the above categories may partially overlap</a:t>
            </a:r>
          </a:p>
        </p:txBody>
      </p:sp>
    </p:spTree>
    <p:extLst>
      <p:ext uri="{BB962C8B-B14F-4D97-AF65-F5344CB8AC3E}">
        <p14:creationId xmlns:p14="http://schemas.microsoft.com/office/powerpoint/2010/main" val="9585873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ract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23" y="74713"/>
            <a:ext cx="8706012" cy="54236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91337" y="6469529"/>
            <a:ext cx="2884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Perkins et al, Structure, 2010</a:t>
            </a:r>
          </a:p>
        </p:txBody>
      </p:sp>
      <p:sp>
        <p:nvSpPr>
          <p:cNvPr id="6" name="Rectangle 5"/>
          <p:cNvSpPr/>
          <p:nvPr/>
        </p:nvSpPr>
        <p:spPr>
          <a:xfrm>
            <a:off x="253997" y="5543610"/>
            <a:ext cx="881567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Strong transient</a:t>
            </a:r>
            <a:r>
              <a:rPr lang="en-US" dirty="0"/>
              <a:t>: This category includes interactions that are triggered/</a:t>
            </a:r>
            <a:r>
              <a:rPr lang="en-US" dirty="0" err="1"/>
              <a:t>stabilised</a:t>
            </a:r>
            <a:r>
              <a:rPr lang="en-US" dirty="0"/>
              <a:t> by an effector molecule or conformational change. An example is given by the </a:t>
            </a:r>
            <a:r>
              <a:rPr lang="en-US" dirty="0" err="1"/>
              <a:t>Ras</a:t>
            </a:r>
            <a:r>
              <a:rPr lang="en-US" dirty="0"/>
              <a:t> proteins, which form tight complexes with their partners when GTP-bound and only weak complexes when GDP-bound.</a:t>
            </a:r>
          </a:p>
        </p:txBody>
      </p:sp>
    </p:spTree>
    <p:extLst>
      <p:ext uri="{BB962C8B-B14F-4D97-AF65-F5344CB8AC3E}">
        <p14:creationId xmlns:p14="http://schemas.microsoft.com/office/powerpoint/2010/main" val="1304296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81965" y="2844225"/>
            <a:ext cx="79800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Shared notes: </a:t>
            </a:r>
            <a:r>
              <a:rPr lang="en-US" sz="3200" dirty="0">
                <a:hlinkClick r:id="rId2"/>
              </a:rPr>
              <a:t>http://bit.ly/bioinfoplanner2020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293842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Transient </a:t>
            </a:r>
            <a:r>
              <a:rPr lang="en-US" dirty="0" err="1">
                <a:solidFill>
                  <a:schemeClr val="bg1"/>
                </a:solidFill>
              </a:rPr>
              <a:t>vs</a:t>
            </a:r>
            <a:r>
              <a:rPr lang="en-US" dirty="0">
                <a:solidFill>
                  <a:schemeClr val="bg1"/>
                </a:solidFill>
              </a:rPr>
              <a:t> Stable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89762" y="2121160"/>
            <a:ext cx="8399842" cy="3902483"/>
          </a:xfrm>
        </p:spPr>
        <p:txBody>
          <a:bodyPr>
            <a:normAutofit fontScale="92500"/>
          </a:bodyPr>
          <a:lstStyle/>
          <a:p>
            <a:r>
              <a:rPr lang="en-US" dirty="0"/>
              <a:t>Transient (relatively weak)</a:t>
            </a:r>
          </a:p>
          <a:p>
            <a:pPr lvl="1"/>
            <a:r>
              <a:rPr lang="en-US" dirty="0"/>
              <a:t>Brief and reversible interactions occurring in specific cellular contexts</a:t>
            </a:r>
          </a:p>
          <a:p>
            <a:r>
              <a:rPr lang="en-US" dirty="0"/>
              <a:t>Stable (for a longer period of time)</a:t>
            </a:r>
          </a:p>
          <a:p>
            <a:pPr lvl="1"/>
            <a:r>
              <a:rPr lang="en-US" dirty="0"/>
              <a:t>Proteins take part of permanent complexes as subunits, in order to carry out structural or functional roles</a:t>
            </a:r>
          </a:p>
          <a:p>
            <a:pPr lvl="1"/>
            <a:r>
              <a:rPr lang="en-US" dirty="0"/>
              <a:t>Vocabulary: permanent, obligate, oligomeric, tight, more stable</a:t>
            </a:r>
            <a:endParaRPr lang="en-US" b="1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1944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585" y="1558138"/>
            <a:ext cx="8229600" cy="510808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Transient interactions </a:t>
            </a:r>
          </a:p>
          <a:p>
            <a:pPr lvl="1"/>
            <a:r>
              <a:rPr lang="en-US" dirty="0"/>
              <a:t>Interactions mediated by short linear motifs</a:t>
            </a:r>
          </a:p>
          <a:p>
            <a:pPr lvl="1"/>
            <a:r>
              <a:rPr lang="en-US" dirty="0"/>
              <a:t>Interactions mediated by PTMs</a:t>
            </a:r>
          </a:p>
          <a:p>
            <a:pPr lvl="1"/>
            <a:r>
              <a:rPr lang="en-US" dirty="0"/>
              <a:t>Disorder-to-order transitions</a:t>
            </a:r>
          </a:p>
          <a:p>
            <a:pPr lvl="1"/>
            <a:r>
              <a:rPr lang="en-US" dirty="0"/>
              <a:t>Proteins involved in </a:t>
            </a:r>
            <a:r>
              <a:rPr lang="en-US" dirty="0" err="1"/>
              <a:t>signalling</a:t>
            </a:r>
            <a:r>
              <a:rPr lang="en-US" dirty="0"/>
              <a:t> cascades</a:t>
            </a:r>
          </a:p>
          <a:p>
            <a:r>
              <a:rPr lang="en-US" dirty="0"/>
              <a:t>Stable interactions</a:t>
            </a:r>
          </a:p>
          <a:p>
            <a:pPr lvl="1"/>
            <a:r>
              <a:rPr lang="en-US" dirty="0"/>
              <a:t>Homo-</a:t>
            </a:r>
            <a:r>
              <a:rPr lang="en-US" dirty="0" err="1"/>
              <a:t>oligomeric</a:t>
            </a:r>
            <a:r>
              <a:rPr lang="en-US" dirty="0"/>
              <a:t> or hetero-</a:t>
            </a:r>
            <a:r>
              <a:rPr lang="en-US" dirty="0" err="1"/>
              <a:t>oligomeric</a:t>
            </a:r>
            <a:r>
              <a:rPr lang="en-US" dirty="0"/>
              <a:t> complexes</a:t>
            </a:r>
          </a:p>
          <a:p>
            <a:pPr lvl="1"/>
            <a:r>
              <a:rPr lang="en-US" dirty="0"/>
              <a:t>Interactions mediated by PTMs</a:t>
            </a:r>
          </a:p>
          <a:p>
            <a:pPr lvl="1"/>
            <a:r>
              <a:rPr lang="en-US" dirty="0"/>
              <a:t>enzyme-inhibitor</a:t>
            </a:r>
          </a:p>
          <a:p>
            <a:pPr lvl="1"/>
            <a:r>
              <a:rPr lang="en-US" dirty="0"/>
              <a:t>antibody-antigen</a:t>
            </a:r>
          </a:p>
          <a:p>
            <a:pPr lvl="1"/>
            <a:r>
              <a:rPr lang="en-US" dirty="0"/>
              <a:t>domain-domain</a:t>
            </a:r>
          </a:p>
          <a:p>
            <a:pPr lvl="1"/>
            <a:r>
              <a:rPr lang="en-US" dirty="0"/>
              <a:t>domain-peptide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Examples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6000601" y="6474469"/>
            <a:ext cx="2884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Perkins et al, Structure, 2010</a:t>
            </a:r>
          </a:p>
        </p:txBody>
      </p:sp>
    </p:spTree>
    <p:extLst>
      <p:ext uri="{BB962C8B-B14F-4D97-AF65-F5344CB8AC3E}">
        <p14:creationId xmlns:p14="http://schemas.microsoft.com/office/powerpoint/2010/main" val="29272850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585" y="1558138"/>
            <a:ext cx="8229600" cy="510808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The ability of proteins to form </a:t>
            </a:r>
            <a:r>
              <a:rPr lang="en-US" b="1" dirty="0"/>
              <a:t>biologically active complexes </a:t>
            </a:r>
            <a:r>
              <a:rPr lang="en-US" dirty="0"/>
              <a:t>depends on the properties of their binding surfaces: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Size</a:t>
            </a:r>
          </a:p>
          <a:p>
            <a:r>
              <a:rPr lang="en-US" dirty="0"/>
              <a:t>Geometric compatibility</a:t>
            </a:r>
          </a:p>
          <a:p>
            <a:r>
              <a:rPr lang="en-US" dirty="0"/>
              <a:t>Chemical composition</a:t>
            </a:r>
          </a:p>
          <a:p>
            <a:r>
              <a:rPr lang="en-US" dirty="0"/>
              <a:t>Polarity</a:t>
            </a:r>
          </a:p>
          <a:p>
            <a:r>
              <a:rPr lang="en-US" dirty="0"/>
              <a:t>Atom packing efficiency</a:t>
            </a:r>
          </a:p>
          <a:p>
            <a:r>
              <a:rPr lang="en-US" dirty="0"/>
              <a:t>Hydrogen bond or salt bridge frequency</a:t>
            </a:r>
          </a:p>
          <a:p>
            <a:r>
              <a:rPr lang="en-US" dirty="0"/>
              <a:t>Number of buried water molecules</a:t>
            </a:r>
          </a:p>
          <a:p>
            <a:r>
              <a:rPr lang="en-US" dirty="0"/>
              <a:t>Interaction energy</a:t>
            </a:r>
          </a:p>
          <a:p>
            <a:r>
              <a:rPr lang="en-US" dirty="0"/>
              <a:t>Residue conservation</a:t>
            </a:r>
          </a:p>
          <a:p>
            <a:r>
              <a:rPr lang="en-US" dirty="0"/>
              <a:t>Types of secondary structures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80512" cy="140009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95346"/>
            <a:ext cx="8229600" cy="1143000"/>
          </a:xfrm>
        </p:spPr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4900" dirty="0">
                <a:solidFill>
                  <a:schemeClr val="bg1"/>
                </a:solidFill>
              </a:rPr>
              <a:t>Protein-ligand interfaces</a:t>
            </a:r>
            <a:br>
              <a:rPr lang="en-US" sz="31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Structure-function relationship</a:t>
            </a:r>
            <a:br>
              <a:rPr lang="en-US" sz="3100" dirty="0">
                <a:solidFill>
                  <a:schemeClr val="bg1"/>
                </a:solidFill>
              </a:rPr>
            </a:br>
            <a:br>
              <a:rPr lang="en-US" sz="3100" dirty="0">
                <a:solidFill>
                  <a:schemeClr val="bg1"/>
                </a:solidFill>
              </a:rPr>
            </a:br>
            <a:endParaRPr lang="en-US" sz="3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9558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42423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6479099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A.</a:t>
            </a:r>
            <a:r>
              <a:rPr lang="en-US" dirty="0"/>
              <a:t> Hpx14 </a:t>
            </a:r>
            <a:r>
              <a:rPr lang="en-US" dirty="0" err="1"/>
              <a:t>homodimer</a:t>
            </a:r>
            <a:r>
              <a:rPr lang="en-US" dirty="0"/>
              <a:t> (PDB 3C7X) </a:t>
            </a:r>
            <a:r>
              <a:rPr lang="en-US" b="1" dirty="0"/>
              <a:t>B.</a:t>
            </a:r>
            <a:r>
              <a:rPr lang="en-US" dirty="0"/>
              <a:t>  Definition of the docking site (red patch)</a:t>
            </a:r>
          </a:p>
        </p:txBody>
      </p:sp>
    </p:spTree>
    <p:extLst>
      <p:ext uri="{BB962C8B-B14F-4D97-AF65-F5344CB8AC3E}">
        <p14:creationId xmlns:p14="http://schemas.microsoft.com/office/powerpoint/2010/main" val="30808520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672" y="44624"/>
            <a:ext cx="5397813" cy="56819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6211669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. The catalytic residues that exchange a </a:t>
            </a:r>
            <a:r>
              <a:rPr lang="en-US" i="1" dirty="0" err="1"/>
              <a:t>phosphoryl</a:t>
            </a:r>
            <a:r>
              <a:rPr lang="en-US" i="1" dirty="0"/>
              <a:t> group are shown in yellow (courtesy of Alexander </a:t>
            </a:r>
            <a:r>
              <a:rPr lang="en-US" i="1" dirty="0" err="1"/>
              <a:t>Schug</a:t>
            </a:r>
            <a:r>
              <a:rPr lang="en-US" i="1" dirty="0"/>
              <a:t> and </a:t>
            </a:r>
            <a:r>
              <a:rPr lang="en-US" i="1" dirty="0" err="1"/>
              <a:t>Hendrik</a:t>
            </a:r>
            <a:r>
              <a:rPr lang="en-US" i="1" dirty="0"/>
              <a:t> </a:t>
            </a:r>
            <a:r>
              <a:rPr lang="en-US" i="1" dirty="0" err="1"/>
              <a:t>Szurmant</a:t>
            </a:r>
            <a:r>
              <a:rPr lang="en-US" i="1" dirty="0"/>
              <a:t>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868881" y="2435823"/>
            <a:ext cx="19267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 membrane-bound sensor </a:t>
            </a:r>
            <a:r>
              <a:rPr lang="en-US" i="1" dirty="0" err="1"/>
              <a:t>histidine</a:t>
            </a:r>
            <a:r>
              <a:rPr lang="en-US" i="1" dirty="0"/>
              <a:t> kinase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86042" y="3100126"/>
            <a:ext cx="19988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response regulator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84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AB303-AA13-AE4B-99F1-659DF8949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/>
              <a:t>Go to the GDoc</a:t>
            </a:r>
          </a:p>
          <a:p>
            <a:r>
              <a:rPr lang="it-IT"/>
              <a:t>Write your name</a:t>
            </a:r>
          </a:p>
          <a:p>
            <a:r>
              <a:rPr lang="it-IT"/>
              <a:t>After your name, write a summary of the lecture, namely all you remember from the lecture. </a:t>
            </a:r>
          </a:p>
          <a:p>
            <a:r>
              <a:rPr lang="it-IT"/>
              <a:t>You have access to the presentation, which means you can go through the slides to better remember and organise your text</a:t>
            </a:r>
          </a:p>
          <a:p>
            <a:endParaRPr lang="it-IT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A17EB63-FE9A-B449-921A-46FEDF82C232}"/>
              </a:ext>
            </a:extLst>
          </p:cNvPr>
          <p:cNvSpPr txBox="1">
            <a:spLocks/>
          </p:cNvSpPr>
          <p:nvPr/>
        </p:nvSpPr>
        <p:spPr>
          <a:xfrm>
            <a:off x="571500" y="287338"/>
            <a:ext cx="8229600" cy="114300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>
                <a:solidFill>
                  <a:schemeClr val="bg1"/>
                </a:solidFill>
              </a:rPr>
              <a:t>Check-point I</a:t>
            </a:r>
          </a:p>
        </p:txBody>
      </p:sp>
    </p:spTree>
    <p:extLst>
      <p:ext uri="{BB962C8B-B14F-4D97-AF65-F5344CB8AC3E}">
        <p14:creationId xmlns:p14="http://schemas.microsoft.com/office/powerpoint/2010/main" val="251398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78762"/>
            <a:ext cx="8686800" cy="627899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2400" b="1"/>
              <a:t>Chapter 1: Introduction to Protein-ligand interactions </a:t>
            </a:r>
            <a:endParaRPr lang="it-IT" sz="2400"/>
          </a:p>
          <a:p>
            <a:pPr fontAlgn="base"/>
            <a:r>
              <a:rPr lang="it-IT" sz="2000"/>
              <a:t>Principles of protein interactions and binding site properties (lecture)</a:t>
            </a:r>
          </a:p>
          <a:p>
            <a:pPr fontAlgn="base">
              <a:spcBef>
                <a:spcPts val="0"/>
              </a:spcBef>
              <a:spcAft>
                <a:spcPts val="1200"/>
              </a:spcAft>
            </a:pPr>
            <a:r>
              <a:rPr lang="it-IT" sz="2000"/>
              <a:t>Forces at play in protein interactions (lecture)</a:t>
            </a:r>
          </a:p>
          <a:p>
            <a:pPr marL="0" indent="0">
              <a:buNone/>
            </a:pPr>
            <a:r>
              <a:rPr lang="it-IT" sz="2400" b="1"/>
              <a:t>Chapter 2: Protein-protein docking </a:t>
            </a:r>
            <a:endParaRPr lang="it-IT" sz="2400"/>
          </a:p>
          <a:p>
            <a:r>
              <a:rPr lang="en-GB" sz="2000"/>
              <a:t>General principles and challenges of docking (lecture)</a:t>
            </a:r>
          </a:p>
          <a:p>
            <a:r>
              <a:rPr lang="en-GB" sz="2000"/>
              <a:t>Protein-protein docking with ClusPro (tutorial)</a:t>
            </a:r>
          </a:p>
          <a:p>
            <a:r>
              <a:rPr lang="en-GB" sz="2000"/>
              <a:t>ClusPro results analysis (tutorial)</a:t>
            </a:r>
          </a:p>
          <a:p>
            <a:pPr marL="0" indent="0" fontAlgn="base">
              <a:buNone/>
            </a:pPr>
            <a:r>
              <a:rPr lang="it-IT" sz="2400" b="1"/>
              <a:t>Chapter 3: Protein-protein interaction networks</a:t>
            </a:r>
            <a:endParaRPr lang="it-IT" sz="2400"/>
          </a:p>
          <a:p>
            <a:pPr fontAlgn="base"/>
            <a:r>
              <a:rPr lang="it-IT" sz="2000"/>
              <a:t>Resources (databases) to study PPI (lecture)</a:t>
            </a:r>
          </a:p>
          <a:p>
            <a:pPr fontAlgn="base"/>
            <a:r>
              <a:rPr lang="it-IT" sz="2000"/>
              <a:t>Searching IntAct and STRING (tutorials)</a:t>
            </a:r>
          </a:p>
          <a:p>
            <a:pPr fontAlgn="base"/>
            <a:r>
              <a:rPr lang="en-US" sz="2000"/>
              <a:t>Principles of graph theory and PPI networks (lecture)</a:t>
            </a:r>
          </a:p>
          <a:p>
            <a:pPr fontAlgn="base">
              <a:spcBef>
                <a:spcPts val="0"/>
              </a:spcBef>
              <a:spcAft>
                <a:spcPts val="1200"/>
              </a:spcAft>
            </a:pPr>
            <a:r>
              <a:rPr lang="it-IT" sz="2000"/>
              <a:t>Studying PPI with  Cytoscape (tutorial)</a:t>
            </a:r>
          </a:p>
          <a:p>
            <a:pPr marL="0" indent="0" fontAlgn="base">
              <a:buNone/>
            </a:pPr>
            <a:r>
              <a:rPr lang="it-IT" sz="2400" b="1"/>
              <a:t>Chapter 4: Protein-small molecule interactions </a:t>
            </a:r>
            <a:endParaRPr lang="it-IT" sz="2400"/>
          </a:p>
          <a:p>
            <a:pPr fontAlgn="base"/>
            <a:r>
              <a:rPr lang="it-IT" sz="2000"/>
              <a:t>Drugs and drug targets (lecture)</a:t>
            </a:r>
          </a:p>
          <a:p>
            <a:pPr fontAlgn="base"/>
            <a:r>
              <a:rPr lang="it-IT" sz="2000"/>
              <a:t>The drug development process and drug design(lecture)</a:t>
            </a:r>
          </a:p>
          <a:p>
            <a:pPr fontAlgn="base"/>
            <a:r>
              <a:rPr lang="it-IT" sz="2000"/>
              <a:t>Databases and tools to study protein-small molecule interactions (tutorial)</a:t>
            </a:r>
          </a:p>
        </p:txBody>
      </p:sp>
    </p:spTree>
    <p:extLst>
      <p:ext uri="{BB962C8B-B14F-4D97-AF65-F5344CB8AC3E}">
        <p14:creationId xmlns:p14="http://schemas.microsoft.com/office/powerpoint/2010/main" val="3925971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22B92-0C05-0646-9FBA-224451A63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2787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it-IT"/>
              <a:t>Principles of protein interactions and binding site properties</a:t>
            </a:r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899503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0" y="32560"/>
            <a:ext cx="4443506" cy="68133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41201" y="2234256"/>
            <a:ext cx="4527496" cy="20313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dirty="0"/>
              <a:t>Reductionist biology – molecular viewpoint</a:t>
            </a:r>
          </a:p>
          <a:p>
            <a:pPr marL="252000" indent="-140400">
              <a:buFont typeface="Arial"/>
              <a:buChar char="•"/>
            </a:pPr>
            <a:r>
              <a:rPr lang="en-US" b="1" dirty="0">
                <a:solidFill>
                  <a:srgbClr val="FF0000"/>
                </a:solidFill>
              </a:rPr>
              <a:t>Specific molecule(s)</a:t>
            </a:r>
            <a:r>
              <a:rPr lang="en-US" dirty="0"/>
              <a:t> of interest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Experiments to determine interaction 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interaction 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Analysis of specific interaction</a:t>
            </a:r>
          </a:p>
        </p:txBody>
      </p:sp>
    </p:spTree>
    <p:extLst>
      <p:ext uri="{BB962C8B-B14F-4D97-AF65-F5344CB8AC3E}">
        <p14:creationId xmlns:p14="http://schemas.microsoft.com/office/powerpoint/2010/main" val="3210399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0" y="32560"/>
            <a:ext cx="4443506" cy="68133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41201" y="2234256"/>
            <a:ext cx="4527496" cy="20313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dirty="0"/>
              <a:t>Reductionist biology – molecular viewpoint</a:t>
            </a:r>
          </a:p>
          <a:p>
            <a:pPr marL="252000" indent="-140400">
              <a:buFont typeface="Arial"/>
              <a:buChar char="•"/>
            </a:pPr>
            <a:r>
              <a:rPr lang="en-US" b="1" dirty="0">
                <a:solidFill>
                  <a:srgbClr val="FF0000"/>
                </a:solidFill>
              </a:rPr>
              <a:t>Specific molecule(s)</a:t>
            </a:r>
            <a:r>
              <a:rPr lang="en-US" dirty="0"/>
              <a:t> of interest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Experiments to determine interaction 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interaction 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Analysis of specific interaction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4459796" y="280879"/>
            <a:ext cx="4572000" cy="1754327"/>
          </a:xfrm>
          <a:prstGeom prst="rect">
            <a:avLst/>
          </a:prstGeom>
          <a:ln>
            <a:solidFill>
              <a:srgbClr val="558ED5"/>
            </a:solidFill>
          </a:ln>
        </p:spPr>
        <p:txBody>
          <a:bodyPr>
            <a:spAutoFit/>
          </a:bodyPr>
          <a:lstStyle/>
          <a:p>
            <a:r>
              <a:rPr lang="en-US" b="1" dirty="0"/>
              <a:t>Protein networks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Identification of </a:t>
            </a:r>
            <a:r>
              <a:rPr lang="en-US" b="1" dirty="0">
                <a:solidFill>
                  <a:srgbClr val="FF0000"/>
                </a:solidFill>
              </a:rPr>
              <a:t>functional modules </a:t>
            </a:r>
            <a:r>
              <a:rPr lang="en-US" dirty="0"/>
              <a:t>(set of proteins highly connected to each other)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Hubs, singletons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Networks' analysis -&gt; biological hypotheses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new interactions</a:t>
            </a:r>
          </a:p>
        </p:txBody>
      </p:sp>
    </p:spTree>
    <p:extLst>
      <p:ext uri="{BB962C8B-B14F-4D97-AF65-F5344CB8AC3E}">
        <p14:creationId xmlns:p14="http://schemas.microsoft.com/office/powerpoint/2010/main" val="2107312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0" y="32560"/>
            <a:ext cx="4443506" cy="68133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41201" y="2234256"/>
            <a:ext cx="4527496" cy="20313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dirty="0"/>
              <a:t>Reductionist biology – molecular viewpoint</a:t>
            </a:r>
          </a:p>
          <a:p>
            <a:pPr marL="252000" indent="-140400">
              <a:buFont typeface="Arial"/>
              <a:buChar char="•"/>
            </a:pPr>
            <a:r>
              <a:rPr lang="en-US" b="1" dirty="0">
                <a:solidFill>
                  <a:srgbClr val="FF0000"/>
                </a:solidFill>
              </a:rPr>
              <a:t>Specific molecule(s)</a:t>
            </a:r>
            <a:r>
              <a:rPr lang="en-US" dirty="0"/>
              <a:t> of interest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Experiments to determine interaction 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interaction partners and modes of interaction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Analysis of specific interaction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3826112" y="4488935"/>
            <a:ext cx="5252343" cy="1754327"/>
          </a:xfrm>
          <a:prstGeom prst="rect">
            <a:avLst/>
          </a:prstGeom>
          <a:ln>
            <a:solidFill>
              <a:srgbClr val="558ED5"/>
            </a:solidFill>
          </a:ln>
        </p:spPr>
        <p:txBody>
          <a:bodyPr wrap="square">
            <a:spAutoFit/>
          </a:bodyPr>
          <a:lstStyle/>
          <a:p>
            <a:r>
              <a:rPr lang="en-US" b="1" dirty="0"/>
              <a:t>Systems biology</a:t>
            </a:r>
          </a:p>
          <a:p>
            <a:pPr marL="252000" indent="-140400">
              <a:buFont typeface="Arial"/>
              <a:buChar char="•"/>
            </a:pPr>
            <a:r>
              <a:rPr lang="en-US" b="1" dirty="0">
                <a:solidFill>
                  <a:srgbClr val="FF0000"/>
                </a:solidFill>
              </a:rPr>
              <a:t>Networks, pathways</a:t>
            </a:r>
            <a:r>
              <a:rPr lang="en-US" dirty="0"/>
              <a:t> implicated in a condition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Identify perturbed or deregulated systems</a:t>
            </a:r>
          </a:p>
          <a:p>
            <a:pPr marL="252000" indent="-140400">
              <a:buFont typeface="Arial"/>
              <a:buChar char="•"/>
            </a:pPr>
            <a:r>
              <a:rPr lang="en-US" dirty="0" err="1"/>
              <a:t>Modelling</a:t>
            </a:r>
            <a:r>
              <a:rPr lang="en-US" dirty="0"/>
              <a:t> of the system to infer to signals and/or deregulation events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Experiments to determine responses of the system</a:t>
            </a:r>
          </a:p>
        </p:txBody>
      </p:sp>
      <p:sp>
        <p:nvSpPr>
          <p:cNvPr id="7" name="Rectangle 6"/>
          <p:cNvSpPr/>
          <p:nvPr/>
        </p:nvSpPr>
        <p:spPr>
          <a:xfrm>
            <a:off x="4459796" y="280879"/>
            <a:ext cx="4572000" cy="1754327"/>
          </a:xfrm>
          <a:prstGeom prst="rect">
            <a:avLst/>
          </a:prstGeom>
          <a:ln>
            <a:solidFill>
              <a:srgbClr val="558ED5"/>
            </a:solidFill>
          </a:ln>
        </p:spPr>
        <p:txBody>
          <a:bodyPr>
            <a:spAutoFit/>
          </a:bodyPr>
          <a:lstStyle/>
          <a:p>
            <a:r>
              <a:rPr lang="en-US" b="1" dirty="0"/>
              <a:t>Protein networks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Identification of </a:t>
            </a:r>
            <a:r>
              <a:rPr lang="en-US" b="1" dirty="0">
                <a:solidFill>
                  <a:srgbClr val="FF0000"/>
                </a:solidFill>
              </a:rPr>
              <a:t>functional modules </a:t>
            </a:r>
            <a:r>
              <a:rPr lang="en-US" dirty="0"/>
              <a:t>(set of proteins highly connected to each other)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Hubs, singletons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Networks' analysis -&gt; biological hypotheses</a:t>
            </a:r>
          </a:p>
          <a:p>
            <a:pPr marL="252000" indent="-140400">
              <a:buFont typeface="Arial"/>
              <a:buChar char="•"/>
            </a:pPr>
            <a:r>
              <a:rPr lang="en-US" dirty="0"/>
              <a:t>Prediction of new interactions</a:t>
            </a:r>
          </a:p>
        </p:txBody>
      </p:sp>
    </p:spTree>
    <p:extLst>
      <p:ext uri="{BB962C8B-B14F-4D97-AF65-F5344CB8AC3E}">
        <p14:creationId xmlns:p14="http://schemas.microsoft.com/office/powerpoint/2010/main" val="1487039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Protein-ligand interactions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98701"/>
            <a:ext cx="8229600" cy="178098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elemental ions</a:t>
            </a:r>
          </a:p>
          <a:p>
            <a:r>
              <a:rPr lang="en-US" dirty="0"/>
              <a:t>small organic molecules (~600 Da or less)</a:t>
            </a:r>
          </a:p>
          <a:p>
            <a:r>
              <a:rPr lang="en-US" dirty="0"/>
              <a:t>peptides</a:t>
            </a:r>
          </a:p>
          <a:p>
            <a:r>
              <a:rPr lang="en-US" dirty="0"/>
              <a:t>macromolecules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930" y="1759442"/>
            <a:ext cx="7875870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Protein functions are based on the capability of proteins to bind a certain ligand (or more)</a:t>
            </a:r>
          </a:p>
        </p:txBody>
      </p:sp>
    </p:spTree>
    <p:extLst>
      <p:ext uri="{BB962C8B-B14F-4D97-AF65-F5344CB8AC3E}">
        <p14:creationId xmlns:p14="http://schemas.microsoft.com/office/powerpoint/2010/main" val="1957284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236" y="291133"/>
            <a:ext cx="8229600" cy="1143000"/>
          </a:xfrm>
        </p:spPr>
        <p:txBody>
          <a:bodyPr/>
          <a:lstStyle/>
          <a:p>
            <a:r>
              <a:rPr lang="en-US" dirty="0"/>
              <a:t>A few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6144" y="1761180"/>
            <a:ext cx="6475218" cy="321583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Binary interaction</a:t>
            </a:r>
          </a:p>
          <a:p>
            <a:r>
              <a:rPr lang="en-US" dirty="0"/>
              <a:t>Protein complex</a:t>
            </a:r>
          </a:p>
          <a:p>
            <a:r>
              <a:rPr lang="en-US" dirty="0"/>
              <a:t>Homo </a:t>
            </a:r>
            <a:r>
              <a:rPr lang="en-US" dirty="0" err="1"/>
              <a:t>vs</a:t>
            </a:r>
            <a:r>
              <a:rPr lang="en-US" dirty="0"/>
              <a:t> hetero</a:t>
            </a:r>
          </a:p>
          <a:p>
            <a:r>
              <a:rPr lang="en-US" dirty="0"/>
              <a:t>Stable </a:t>
            </a:r>
            <a:r>
              <a:rPr lang="en-US" dirty="0" err="1"/>
              <a:t>vs</a:t>
            </a:r>
            <a:r>
              <a:rPr lang="en-US" dirty="0"/>
              <a:t> transient</a:t>
            </a:r>
          </a:p>
          <a:p>
            <a:r>
              <a:rPr lang="en-US" dirty="0"/>
              <a:t>Protein binding interface</a:t>
            </a:r>
          </a:p>
          <a:p>
            <a:r>
              <a:rPr lang="en-US" dirty="0"/>
              <a:t>Protein networks, hubs</a:t>
            </a:r>
          </a:p>
          <a:p>
            <a:r>
              <a:rPr lang="en-US" dirty="0"/>
              <a:t>Interactome</a:t>
            </a:r>
          </a:p>
        </p:txBody>
      </p:sp>
    </p:spTree>
    <p:extLst>
      <p:ext uri="{BB962C8B-B14F-4D97-AF65-F5344CB8AC3E}">
        <p14:creationId xmlns:p14="http://schemas.microsoft.com/office/powerpoint/2010/main" val="2088136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5326</TotalTime>
  <Words>982</Words>
  <Application>Microsoft Macintosh PowerPoint</Application>
  <PresentationFormat>On-screen Show (4:3)</PresentationFormat>
  <Paragraphs>143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Protein interactions and binding site properties</vt:lpstr>
      <vt:lpstr>PowerPoint Presentation</vt:lpstr>
      <vt:lpstr>PowerPoint Presentation</vt:lpstr>
      <vt:lpstr>Principles of protein interactions and binding site properties</vt:lpstr>
      <vt:lpstr>PowerPoint Presentation</vt:lpstr>
      <vt:lpstr>PowerPoint Presentation</vt:lpstr>
      <vt:lpstr>PowerPoint Presentation</vt:lpstr>
      <vt:lpstr>Protein-ligand interactions</vt:lpstr>
      <vt:lpstr>A few definitions</vt:lpstr>
      <vt:lpstr>PowerPoint Presentation</vt:lpstr>
      <vt:lpstr>PowerPoint Presentation</vt:lpstr>
      <vt:lpstr>Protein interaction interfaces</vt:lpstr>
      <vt:lpstr>PowerPoint Presentation</vt:lpstr>
      <vt:lpstr>PowerPoint Presentation</vt:lpstr>
      <vt:lpstr>PPIs are at the basis of key cellular processes</vt:lpstr>
      <vt:lpstr>Roles of ligands</vt:lpstr>
      <vt:lpstr>The reductionist approach</vt:lpstr>
      <vt:lpstr>We can classify PPIs according to:</vt:lpstr>
      <vt:lpstr>PowerPoint Presentation</vt:lpstr>
      <vt:lpstr>Transient vs Stable</vt:lpstr>
      <vt:lpstr>Examples</vt:lpstr>
      <vt:lpstr> Protein-ligand interfaces Structure-function relationship  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Protein-ligand interactions</dc:title>
  <dc:subject/>
  <dc:creator>Allegra Via</dc:creator>
  <cp:keywords/>
  <dc:description/>
  <cp:lastModifiedBy>Allegra Via</cp:lastModifiedBy>
  <cp:revision>95</cp:revision>
  <dcterms:created xsi:type="dcterms:W3CDTF">2016-01-27T17:15:45Z</dcterms:created>
  <dcterms:modified xsi:type="dcterms:W3CDTF">2020-04-28T14:47:32Z</dcterms:modified>
  <cp:category/>
</cp:coreProperties>
</file>